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87" r:id="rId2"/>
    <p:sldId id="294" r:id="rId3"/>
    <p:sldId id="324" r:id="rId4"/>
    <p:sldId id="295" r:id="rId5"/>
    <p:sldId id="298" r:id="rId6"/>
    <p:sldId id="299" r:id="rId7"/>
    <p:sldId id="301" r:id="rId8"/>
    <p:sldId id="308" r:id="rId9"/>
    <p:sldId id="310" r:id="rId10"/>
  </p:sldIdLst>
  <p:sldSz cx="10693400" cy="7561263"/>
  <p:notesSz cx="6797675" cy="9926638"/>
  <p:defaultTextStyle>
    <a:defPPr>
      <a:defRPr lang="ru-RU"/>
    </a:defPPr>
    <a:lvl1pPr marL="0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08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4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79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1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87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F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3" autoAdjust="0"/>
    <p:restoredTop sz="93946" autoAdjust="0"/>
  </p:normalViewPr>
  <p:slideViewPr>
    <p:cSldViewPr>
      <p:cViewPr varScale="1">
        <p:scale>
          <a:sx n="96" d="100"/>
          <a:sy n="96" d="100"/>
        </p:scale>
        <p:origin x="1590" y="84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29BBB-CB9F-41E0-86F8-D0AC4B8004CA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1A28B-9AA9-4571-9671-0C10C79FB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255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1A28B-9AA9-4571-9671-0C10C79FBB0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21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91633-5F2E-422A-8DFF-184E8B9455C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152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1A28B-9AA9-4571-9671-0C10C79FBB0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513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1A28B-9AA9-4571-9671-0C10C79FBB0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086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005B6-8E39-4172-9D6D-E5A10483089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2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8898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20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3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4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5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6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7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8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91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71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8818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1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32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42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53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64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74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85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47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41787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986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068" indent="0">
              <a:buNone/>
              <a:defRPr sz="2300" b="1"/>
            </a:lvl2pPr>
            <a:lvl3pPr marL="1042136" indent="0">
              <a:buNone/>
              <a:defRPr sz="2100" b="1"/>
            </a:lvl3pPr>
            <a:lvl4pPr marL="1563204" indent="0">
              <a:buNone/>
              <a:defRPr sz="1800" b="1"/>
            </a:lvl4pPr>
            <a:lvl5pPr marL="2084273" indent="0">
              <a:buNone/>
              <a:defRPr sz="1800" b="1"/>
            </a:lvl5pPr>
            <a:lvl6pPr marL="2605339" indent="0">
              <a:buNone/>
              <a:defRPr sz="1800" b="1"/>
            </a:lvl6pPr>
            <a:lvl7pPr marL="3126408" indent="0">
              <a:buNone/>
              <a:defRPr sz="1800" b="1"/>
            </a:lvl7pPr>
            <a:lvl8pPr marL="3647477" indent="0">
              <a:buNone/>
              <a:defRPr sz="1800" b="1"/>
            </a:lvl8pPr>
            <a:lvl9pPr marL="4168543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5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068" indent="0">
              <a:buNone/>
              <a:defRPr sz="2300" b="1"/>
            </a:lvl2pPr>
            <a:lvl3pPr marL="1042136" indent="0">
              <a:buNone/>
              <a:defRPr sz="2100" b="1"/>
            </a:lvl3pPr>
            <a:lvl4pPr marL="1563204" indent="0">
              <a:buNone/>
              <a:defRPr sz="1800" b="1"/>
            </a:lvl4pPr>
            <a:lvl5pPr marL="2084273" indent="0">
              <a:buNone/>
              <a:defRPr sz="1800" b="1"/>
            </a:lvl5pPr>
            <a:lvl6pPr marL="2605339" indent="0">
              <a:buNone/>
              <a:defRPr sz="1800" b="1"/>
            </a:lvl6pPr>
            <a:lvl7pPr marL="3126408" indent="0">
              <a:buNone/>
              <a:defRPr sz="1800" b="1"/>
            </a:lvl7pPr>
            <a:lvl8pPr marL="3647477" indent="0">
              <a:buNone/>
              <a:defRPr sz="1800" b="1"/>
            </a:lvl8pPr>
            <a:lvl9pPr marL="4168543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05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593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64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02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6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6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068" indent="0">
              <a:buNone/>
              <a:defRPr sz="1400"/>
            </a:lvl2pPr>
            <a:lvl3pPr marL="1042136" indent="0">
              <a:buNone/>
              <a:defRPr sz="1100"/>
            </a:lvl3pPr>
            <a:lvl4pPr marL="1563204" indent="0">
              <a:buNone/>
              <a:defRPr sz="1000"/>
            </a:lvl4pPr>
            <a:lvl5pPr marL="2084273" indent="0">
              <a:buNone/>
              <a:defRPr sz="1000"/>
            </a:lvl5pPr>
            <a:lvl6pPr marL="2605339" indent="0">
              <a:buNone/>
              <a:defRPr sz="1000"/>
            </a:lvl6pPr>
            <a:lvl7pPr marL="3126408" indent="0">
              <a:buNone/>
              <a:defRPr sz="1000"/>
            </a:lvl7pPr>
            <a:lvl8pPr marL="3647477" indent="0">
              <a:buNone/>
              <a:defRPr sz="1000"/>
            </a:lvl8pPr>
            <a:lvl9pPr marL="416854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5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068" indent="0">
              <a:buNone/>
              <a:defRPr sz="3200"/>
            </a:lvl2pPr>
            <a:lvl3pPr marL="1042136" indent="0">
              <a:buNone/>
              <a:defRPr sz="2700"/>
            </a:lvl3pPr>
            <a:lvl4pPr marL="1563204" indent="0">
              <a:buNone/>
              <a:defRPr sz="2300"/>
            </a:lvl4pPr>
            <a:lvl5pPr marL="2084273" indent="0">
              <a:buNone/>
              <a:defRPr sz="2300"/>
            </a:lvl5pPr>
            <a:lvl6pPr marL="2605339" indent="0">
              <a:buNone/>
              <a:defRPr sz="2300"/>
            </a:lvl6pPr>
            <a:lvl7pPr marL="3126408" indent="0">
              <a:buNone/>
              <a:defRPr sz="2300"/>
            </a:lvl7pPr>
            <a:lvl8pPr marL="3647477" indent="0">
              <a:buNone/>
              <a:defRPr sz="2300"/>
            </a:lvl8pPr>
            <a:lvl9pPr marL="4168543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068" indent="0">
              <a:buNone/>
              <a:defRPr sz="1400"/>
            </a:lvl2pPr>
            <a:lvl3pPr marL="1042136" indent="0">
              <a:buNone/>
              <a:defRPr sz="1100"/>
            </a:lvl3pPr>
            <a:lvl4pPr marL="1563204" indent="0">
              <a:buNone/>
              <a:defRPr sz="1000"/>
            </a:lvl4pPr>
            <a:lvl5pPr marL="2084273" indent="0">
              <a:buNone/>
              <a:defRPr sz="1000"/>
            </a:lvl5pPr>
            <a:lvl6pPr marL="2605339" indent="0">
              <a:buNone/>
              <a:defRPr sz="1000"/>
            </a:lvl6pPr>
            <a:lvl7pPr marL="3126408" indent="0">
              <a:buNone/>
              <a:defRPr sz="1000"/>
            </a:lvl7pPr>
            <a:lvl8pPr marL="3647477" indent="0">
              <a:buNone/>
              <a:defRPr sz="1000"/>
            </a:lvl8pPr>
            <a:lvl9pPr marL="416854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437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75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54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65AE-C182-4F81-B5D7-2FD5580C1DC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3"/>
          <p:cNvSpPr txBox="1">
            <a:spLocks/>
          </p:cNvSpPr>
          <p:nvPr userDrawn="1"/>
        </p:nvSpPr>
        <p:spPr>
          <a:xfrm>
            <a:off x="534670" y="900312"/>
            <a:ext cx="9624060" cy="662701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 defTabSz="1042872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900" dirty="0" smtClean="0">
                <a:solidFill>
                  <a:srgbClr val="00B0F0"/>
                </a:solidFill>
                <a:latin typeface="FreeSetLightCTT" panose="020B0403040504020204" pitchFamily="34" charset="0"/>
              </a:rPr>
              <a:t>Состав совета директоров</a:t>
            </a:r>
          </a:p>
        </p:txBody>
      </p:sp>
      <p:sp>
        <p:nvSpPr>
          <p:cNvPr id="7" name="Объект 5"/>
          <p:cNvSpPr>
            <a:spLocks noGrp="1"/>
          </p:cNvSpPr>
          <p:nvPr>
            <p:ph sz="half" idx="2"/>
          </p:nvPr>
        </p:nvSpPr>
        <p:spPr>
          <a:xfrm>
            <a:off x="534670" y="1764408"/>
            <a:ext cx="4724775" cy="4989972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Компания арендует здания и помещения по договорам операционной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аренды.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договоры аренды заключаются на срок от 1 года до 7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лет</a:t>
            </a:r>
            <a:endParaRPr lang="en-US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правом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их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последующего продления.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Затраты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аренду помещений являются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расходами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обычным видам деятельности, расходы признаются в том отчетном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периоде,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котором они имели место, и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учитываются</a:t>
            </a:r>
            <a:endParaRPr lang="en-US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размере, установленном договором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основной текст 10 </a:t>
            </a:r>
            <a:r>
              <a:rPr lang="en-US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шрифт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Tahoma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Объект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720" y="4489102"/>
            <a:ext cx="2025396" cy="173736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574565" y="424628"/>
            <a:ext cx="976517" cy="20003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lvl="0"/>
            <a:r>
              <a:rPr lang="ru-RU" sz="700" dirty="0">
                <a:solidFill>
                  <a:srgbClr val="00B0F0"/>
                </a:solidFill>
                <a:latin typeface="FreeSetLightCTT" panose="020B0403040504020204" pitchFamily="34" charset="0"/>
              </a:rPr>
              <a:t>Общие </a:t>
            </a:r>
            <a:r>
              <a:rPr lang="ru-RU" sz="700" dirty="0" smtClean="0">
                <a:solidFill>
                  <a:srgbClr val="00B0F0"/>
                </a:solidFill>
                <a:latin typeface="FreeSetLightCTT" panose="020B0403040504020204" pitchFamily="34" charset="0"/>
              </a:rPr>
              <a:t>положения </a:t>
            </a:r>
            <a:endParaRPr lang="ru-RU" sz="7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9932069" y="412224"/>
            <a:ext cx="239136" cy="20003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lvl="0"/>
            <a:r>
              <a:rPr lang="en-US" sz="700" dirty="0" smtClean="0">
                <a:solidFill>
                  <a:srgbClr val="00B0F0"/>
                </a:solidFill>
                <a:latin typeface="FreeSetLightCTT" panose="020B0403040504020204" pitchFamily="34" charset="0"/>
              </a:rPr>
              <a:t>4</a:t>
            </a:r>
            <a:endParaRPr lang="ru-RU" sz="7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645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4214" tIns="52107" rIns="104214" bIns="521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214" tIns="52107" rIns="104214" bIns="521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1" y="7008177"/>
            <a:ext cx="2495127" cy="402567"/>
          </a:xfrm>
          <a:prstGeom prst="rect">
            <a:avLst/>
          </a:prstGeom>
        </p:spPr>
        <p:txBody>
          <a:bodyPr vert="horz" lIns="104214" tIns="52107" rIns="104214" bIns="521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E65AE-C182-4F81-B5D7-2FD5580C1DC5}" type="datetimeFigureOut">
              <a:rPr lang="ru-RU" smtClean="0"/>
              <a:t>21.04.2022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2" y="7008177"/>
            <a:ext cx="3386243" cy="402567"/>
          </a:xfrm>
          <a:prstGeom prst="rect">
            <a:avLst/>
          </a:prstGeom>
        </p:spPr>
        <p:txBody>
          <a:bodyPr vert="horz" lIns="104214" tIns="52107" rIns="104214" bIns="521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77"/>
            <a:ext cx="2495127" cy="402567"/>
          </a:xfrm>
          <a:prstGeom prst="rect">
            <a:avLst/>
          </a:prstGeom>
        </p:spPr>
        <p:txBody>
          <a:bodyPr vert="horz" lIns="104214" tIns="52107" rIns="104214" bIns="521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F17A8-1AA4-48A5-9BCD-99A31A99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120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678" r:id="rId12"/>
  </p:sldLayoutIdLst>
  <p:timing>
    <p:tnLst>
      <p:par>
        <p:cTn id="1" dur="indefinite" restart="never" nodeType="tmRoot"/>
      </p:par>
    </p:tnLst>
  </p:timing>
  <p:txStyles>
    <p:titleStyle>
      <a:lvl1pPr algn="ctr" defTabSz="104213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800" indent="-390800" algn="l" defTabSz="1042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736" indent="-325670" algn="l" defTabSz="1042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670" indent="-260534" algn="l" defTabSz="1042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3739" indent="-260534" algn="l" defTabSz="1042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806" indent="-260534" algn="l" defTabSz="1042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5875" indent="-260534" algn="l" defTabSz="1042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6941" indent="-260534" algn="l" defTabSz="1042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8011" indent="-260534" algn="l" defTabSz="1042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9079" indent="-260534" algn="l" defTabSz="1042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068" algn="l" defTabSz="1042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136" algn="l" defTabSz="1042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204" algn="l" defTabSz="1042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273" algn="l" defTabSz="1042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5339" algn="l" defTabSz="1042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6408" algn="l" defTabSz="1042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7477" algn="l" defTabSz="1042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8543" algn="l" defTabSz="1042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nikulina_s\Desktop\Буклет о ГЦ\облож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14683" cy="759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738188" y="5071439"/>
            <a:ext cx="6912768" cy="1373488"/>
          </a:xfrm>
          <a:prstGeom prst="rect">
            <a:avLst/>
          </a:prstGeom>
        </p:spPr>
        <p:txBody>
          <a:bodyPr vert="horz" lIns="104214" tIns="52107" rIns="104214" bIns="52107" rtlCol="0" anchor="ctr">
            <a:noAutofit/>
          </a:bodyPr>
          <a:lstStyle>
            <a:lvl1pPr algn="ctr" defTabSz="104213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АО «Семейный доктор»</a:t>
            </a:r>
          </a:p>
          <a:p>
            <a:pPr algn="l"/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Корпоративное медицинское </a:t>
            </a: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обслуживание </a:t>
            </a:r>
            <a:endParaRPr lang="ru-RU" sz="3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6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22636" y="2146682"/>
            <a:ext cx="5237449" cy="4154229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 для взрослых и детей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Клинико-диагностическая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лаборатория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Многопрофильный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клинический госпитальный центр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Специализированный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детский медицинский центр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Стоматологический и косметологический центры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Помощь на дому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Травматологический пункт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Скорая  медицинская помощь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пациентов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fontAlgn="base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700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врачей по 60 медицинским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специальностям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ru-RU" sz="1800" b="1" dirty="0" smtClean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endParaRPr lang="ru-RU" sz="800" b="1" dirty="0" smtClean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4414" y="1260351"/>
            <a:ext cx="62416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«Семейный доктор» сегодня:</a:t>
            </a:r>
            <a:endParaRPr lang="ru-RU" sz="30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2" descr="C:\Users\NIKULINA_S\Desktop\Без имени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7" y="426837"/>
            <a:ext cx="4530599" cy="51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6588943"/>
            <a:ext cx="10693401" cy="8028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Основные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приоритеты компании – высокий уровень медицинского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обслуживания</a:t>
            </a:r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и соблюдение международных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стандартов оказания медицинской помощи.</a:t>
            </a:r>
          </a:p>
        </p:txBody>
      </p:sp>
      <p:pic>
        <p:nvPicPr>
          <p:cNvPr id="11" name="Picture 3" descr="\\rackstation.fdoctor.ru\users\_Marketing\ДИЗАЙН\Макеты 2016-2018\Все Макеты 2015-2018\Презентации\галка_Монтажная область 1_Монтажная область 1_Монтажная область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8" y="6611386"/>
            <a:ext cx="849312" cy="78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rackstation.fdoctor.ru\users\_Marketing\6.ДИЗАЙН\Макеты 2016-2020\Все Макеты 2015-2018\КАРТА Сети\КАРТА 2020\карта 2020_Монтажная область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804" y="452584"/>
            <a:ext cx="4320480" cy="610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04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8103" y="1284442"/>
            <a:ext cx="8170685" cy="474486"/>
          </a:xfrm>
          <a:prstGeom prst="rect">
            <a:avLst/>
          </a:prstGeom>
        </p:spPr>
        <p:txBody>
          <a:bodyPr vert="horz" wrap="square" lIns="0" tIns="12697" rIns="0" bIns="0" rtlCol="0" anchor="ctr">
            <a:spAutoFit/>
          </a:bodyPr>
          <a:lstStyle/>
          <a:p>
            <a:pPr marL="12697">
              <a:spcBef>
                <a:spcPts val="100"/>
              </a:spcBef>
            </a:pPr>
            <a:r>
              <a:rPr lang="ru-RU" sz="30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Поликлиники и специализированные центры</a:t>
            </a:r>
            <a:endParaRPr sz="30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924" y="426631"/>
            <a:ext cx="4529901" cy="51805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413320" y="6650965"/>
            <a:ext cx="7721249" cy="512972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Основные</a:t>
            </a: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приоритеты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компании</a:t>
            </a: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высокий</a:t>
            </a: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уровень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медицинского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обслуживания</a:t>
            </a:r>
            <a:endParaRPr sz="1600" dirty="0">
              <a:latin typeface="Tahoma"/>
              <a:cs typeface="Tahoma"/>
            </a:endParaRPr>
          </a:p>
          <a:p>
            <a:pPr marL="12697"/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соблюдение</a:t>
            </a:r>
            <a:r>
              <a:rPr sz="16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международных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стандартов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оказания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медицинской</a:t>
            </a: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помощи.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56580" y="1847775"/>
            <a:ext cx="7868793" cy="5284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№1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Воронцовская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ул., 19А, стр. 1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№2 (Центр </a:t>
            </a:r>
            <a:r>
              <a:rPr lang="ru-RU" sz="1500" dirty="0" err="1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Постстрессовых</a:t>
            </a: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состояний)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 Генерала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Карбышева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13,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№3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Борисовский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-д, 19А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№4 </a:t>
            </a:r>
            <a:r>
              <a:rPr lang="en-US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КДЛ</a:t>
            </a:r>
            <a:r>
              <a:rPr lang="en-US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Аптекарский пер., 11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№5 (Центр косметологии)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Баррикадная ул., 19 стр.3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№6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Севастопольский пр-т, 10, корп. 2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№7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-д Дежнева, 1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№9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Мичуринский пр-т., 34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№10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Флотская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5А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№11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Нижняя Первомайская ул., 43А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№12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Профсоюзная ул., 127Б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№14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Братиславская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ул., 23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№15 (Госпитальный центр)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Бауманская ул. 1-3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№16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Варшавское ш., 148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 №17 (Детский центр)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ул. Маршала Тухачевского, 37/21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46" y="2626253"/>
            <a:ext cx="339744" cy="33746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40" y="3284644"/>
            <a:ext cx="343716" cy="3421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64" y="3657569"/>
            <a:ext cx="348470" cy="3469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10" y="4014728"/>
            <a:ext cx="336778" cy="33452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92" y="4345303"/>
            <a:ext cx="344815" cy="34250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12" y="5008731"/>
            <a:ext cx="342172" cy="34140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" y="5341782"/>
            <a:ext cx="340302" cy="33878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48" y="5684295"/>
            <a:ext cx="329404" cy="32866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12" y="6032160"/>
            <a:ext cx="342172" cy="34140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60" y="6369944"/>
            <a:ext cx="321277" cy="31984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82" y="2296724"/>
            <a:ext cx="333505" cy="33201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37" y="3292441"/>
            <a:ext cx="345937" cy="34439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44" y="6695603"/>
            <a:ext cx="332711" cy="33196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39" y="6032160"/>
            <a:ext cx="351988" cy="3512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2" y="2970212"/>
            <a:ext cx="325535" cy="324807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19" y="2294211"/>
            <a:ext cx="338559" cy="337044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1" y="4673169"/>
            <a:ext cx="339675" cy="338915"/>
          </a:xfrm>
          <a:prstGeom prst="rect">
            <a:avLst/>
          </a:prstGeom>
        </p:spPr>
      </p:pic>
      <p:pic>
        <p:nvPicPr>
          <p:cNvPr id="96" name="Рисунок 9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45" y="1945966"/>
            <a:ext cx="335106" cy="333606"/>
          </a:xfrm>
          <a:prstGeom prst="rect">
            <a:avLst/>
          </a:prstGeom>
        </p:spPr>
      </p:pic>
      <p:grpSp>
        <p:nvGrpSpPr>
          <p:cNvPr id="104" name="Группа 103"/>
          <p:cNvGrpSpPr/>
          <p:nvPr/>
        </p:nvGrpSpPr>
        <p:grpSpPr>
          <a:xfrm>
            <a:off x="6565645" y="1998878"/>
            <a:ext cx="3934551" cy="5562384"/>
            <a:chOff x="6270338" y="1999298"/>
            <a:chExt cx="3935377" cy="5563552"/>
          </a:xfrm>
        </p:grpSpPr>
        <p:pic>
          <p:nvPicPr>
            <p:cNvPr id="59" name="Picture 2" descr="\\rackstation.fdoctor.ru\users\_Marketing\6.ДИЗАЙН\Макеты 2016-2020\Все Макеты 2015-2018\КАРТА Сети\КАРТА 2020\карта 2020_Монтажная область 1.pn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0338" y="1999298"/>
              <a:ext cx="3935377" cy="5563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" name="Рисунок 100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6689" y="3884979"/>
              <a:ext cx="231810" cy="231292"/>
            </a:xfrm>
            <a:prstGeom prst="rect">
              <a:avLst/>
            </a:prstGeom>
          </p:spPr>
        </p:pic>
        <p:pic>
          <p:nvPicPr>
            <p:cNvPr id="102" name="Рисунок 101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5100" y="4391025"/>
              <a:ext cx="228600" cy="227579"/>
            </a:xfrm>
            <a:prstGeom prst="rect">
              <a:avLst/>
            </a:prstGeom>
          </p:spPr>
        </p:pic>
        <p:pic>
          <p:nvPicPr>
            <p:cNvPr id="103" name="Рисунок 102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8499" y="4200368"/>
              <a:ext cx="242987" cy="241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0847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NIKULINA_S\Desktop\Без имени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7" y="426837"/>
            <a:ext cx="4530599" cy="51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0156" y="1989923"/>
            <a:ext cx="3254243" cy="3912548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pPr marL="342900" indent="-342900">
              <a:lnSpc>
                <a:spcPts val="800"/>
              </a:lnSpc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Находятся в шаговой доступности от метро в каждом округе</a:t>
            </a:r>
          </a:p>
          <a:p>
            <a:pPr>
              <a:lnSpc>
                <a:spcPts val="800"/>
              </a:lnSpc>
              <a:spcAft>
                <a:spcPts val="600"/>
              </a:spcAft>
              <a:buClr>
                <a:srgbClr val="00B0F0"/>
              </a:buClr>
              <a:buSzPct val="150000"/>
            </a:pPr>
            <a:endParaRPr lang="ru-RU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Располагаются в просторных</a:t>
            </a:r>
            <a:b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зданиях от 1500м2</a:t>
            </a:r>
          </a:p>
          <a:p>
            <a:pPr>
              <a:spcAft>
                <a:spcPts val="600"/>
              </a:spcAft>
              <a:buClr>
                <a:srgbClr val="00B0F0"/>
              </a:buClr>
              <a:buSzPct val="150000"/>
            </a:pPr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Поддерживают единый стандарт</a:t>
            </a:r>
            <a:b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медицинского обслуживания и клиентского сервиса</a:t>
            </a:r>
          </a:p>
          <a:p>
            <a:pPr>
              <a:lnSpc>
                <a:spcPts val="1000"/>
              </a:lnSpc>
              <a:spcAft>
                <a:spcPts val="600"/>
              </a:spcAft>
              <a:buClr>
                <a:srgbClr val="00B0F0"/>
              </a:buClr>
              <a:buSzPct val="150000"/>
            </a:pPr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2004 г. – являются клинической базой ПМГМУ </a:t>
            </a:r>
            <a:b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им. И.М. Сеченова и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РУДН</a:t>
            </a:r>
          </a:p>
          <a:p>
            <a:pPr>
              <a:spcAft>
                <a:spcPts val="600"/>
              </a:spcAft>
              <a:buClr>
                <a:srgbClr val="00B0F0"/>
              </a:buClr>
              <a:buSzPct val="150000"/>
            </a:pP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Оснащены высокотехнологичным современным оборудованием экспертного уровня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000"/>
              </a:lnSpc>
              <a:spcAft>
                <a:spcPts val="600"/>
              </a:spcAft>
              <a:buClr>
                <a:srgbClr val="00B0F0"/>
              </a:buClr>
              <a:buSzPct val="150000"/>
            </a:pP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  <a:buClr>
                <a:srgbClr val="00B0F0"/>
              </a:buCl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endParaRPr lang="ru-RU" sz="1800" b="1" dirty="0" smtClean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endParaRPr lang="ru-RU" sz="800" b="1" dirty="0" smtClean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0156" y="1260351"/>
            <a:ext cx="62416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Наши поликлиники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6569407"/>
            <a:ext cx="10693401" cy="8362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3" descr="\\rackstation.fdoctor.ru\users\_Marketing\ДИЗАЙН\Макеты 2016-2018\Все Макеты 2015-2018\Презентации\галка_Монтажная область 1_Монтажная область 1_Монтажная область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6" y="6565894"/>
            <a:ext cx="849312" cy="78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8228" y="6574642"/>
            <a:ext cx="9595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Заключая контракт с «Семейным доктором», ваши сотрудники получают  </a:t>
            </a:r>
            <a: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</a:t>
            </a:r>
            <a:b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 </a:t>
            </a:r>
            <a:r>
              <a:rPr lang="ru-RU" sz="1600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всем поликлиникам </a:t>
            </a:r>
            <a: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 исключения, </a:t>
            </a:r>
            <a: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600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том числе, во </a:t>
            </a:r>
            <a: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флагманскую поликлинику </a:t>
            </a:r>
            <a:r>
              <a:rPr lang="ru-RU" sz="1600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</a:t>
            </a:r>
            <a: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b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600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Госпитальный центр</a:t>
            </a:r>
          </a:p>
        </p:txBody>
      </p:sp>
      <p:pic>
        <p:nvPicPr>
          <p:cNvPr id="11" name="Picture 3" descr="\\rackstation.fdoctor.ru\users\_Marketing\Фотобанк СД\Поликлиники\СРОЧНО\все фото_вариант 3мини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540" y="2180755"/>
            <a:ext cx="6552728" cy="417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28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639694" y="3582493"/>
            <a:ext cx="860800" cy="8394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NIKULINA_S\Desktop\Без имени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7" y="426837"/>
            <a:ext cx="4824535" cy="55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22164" y="1260351"/>
            <a:ext cx="934936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 </a:t>
            </a:r>
            <a:r>
              <a:rPr lang="ru-RU" sz="30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30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ваших сотрудников</a:t>
            </a:r>
            <a:endParaRPr lang="ru-RU" sz="30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500" dirty="0">
              <a:solidFill>
                <a:srgbClr val="00B0F0"/>
              </a:solidFill>
              <a:latin typeface="FreeSetLightCTT" panose="020B0403040504020204" pitchFamily="34" charset="0"/>
              <a:ea typeface="+mj-ea"/>
              <a:cs typeface="+mj-cs"/>
            </a:endParaRPr>
          </a:p>
        </p:txBody>
      </p:sp>
      <p:pic>
        <p:nvPicPr>
          <p:cNvPr id="9" name="Picture 3" descr="\\rackstation.fdoctor.ru\users\_Marketing\Дизайн\Макеты 2016-2018\Все Макеты 2015-2018\Презентации\ссссс_Монтажная область 1_Монтажная область 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9" t="14095" r="6809" b="15366"/>
          <a:stretch/>
        </p:blipFill>
        <p:spPr bwMode="auto">
          <a:xfrm>
            <a:off x="6325034" y="2916535"/>
            <a:ext cx="4392179" cy="359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756480" y="4788743"/>
            <a:ext cx="48965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2000"/>
              </a:lnSpc>
              <a:buClr>
                <a:srgbClr val="00B0F0"/>
              </a:buClr>
              <a:buSzPct val="150000"/>
            </a:pPr>
            <a:r>
              <a:rPr lang="ru-RU" sz="18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управления </a:t>
            </a: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патологическими</a:t>
            </a:r>
            <a:r>
              <a:rPr lang="en-US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анализами</a:t>
            </a:r>
            <a:endParaRPr lang="en-US" sz="1800" dirty="0" smtClean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>
              <a:lnSpc>
                <a:spcPts val="2000"/>
              </a:lnSpc>
              <a:buClr>
                <a:srgbClr val="00B0F0"/>
              </a:buClr>
              <a:buSzPct val="150000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патологические анализы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находятся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контролем автоматизированной системы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управления,</a:t>
            </a:r>
          </a:p>
          <a:p>
            <a:pPr fontAlgn="base">
              <a:lnSpc>
                <a:spcPts val="2000"/>
              </a:lnSpc>
              <a:buClr>
                <a:srgbClr val="00B0F0"/>
              </a:buClr>
              <a:buSzPct val="150000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регламентируются протоколами немедленного реагирования и оповещения пациентов.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46300" y="2270433"/>
            <a:ext cx="54185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50000"/>
            </a:pP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 </a:t>
            </a:r>
            <a:r>
              <a:rPr lang="ru-RU" sz="18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 полному комплексу медицинских услуг</a:t>
            </a:r>
          </a:p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любую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 поликлиник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сети, включая флагманскую 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поликлинику №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Госпитальный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центр. Широкий диапазон времени для посещений с 08:00 до 21:00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46300" y="3564607"/>
            <a:ext cx="583264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50000"/>
            </a:pP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Единая </a:t>
            </a:r>
            <a:r>
              <a:rPr lang="ru-RU" sz="18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медицинская </a:t>
            </a: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карта</a:t>
            </a:r>
            <a:endParaRPr lang="en-US" sz="1800" dirty="0" smtClean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SzPct val="150000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 врачей к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электронной карте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пациента из любой поликлиники сети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8631" y="2335830"/>
            <a:ext cx="841863" cy="820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4" descr="\\rackstation.fdoctor.ru\users\_Marketing\ДИЗАЙН\Макеты 2016-2018\Все Макеты 2015-2018\Презентации\больница_Монтажная область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01" y="2382878"/>
            <a:ext cx="735870" cy="70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nikulina_s\Desktop\галка77-0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" t="-1268" r="9526" b="7482"/>
          <a:stretch/>
        </p:blipFill>
        <p:spPr bwMode="auto">
          <a:xfrm>
            <a:off x="692942" y="3582494"/>
            <a:ext cx="735480" cy="75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11" y="4906332"/>
            <a:ext cx="806137" cy="80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8108" y="6650219"/>
            <a:ext cx="10693401" cy="80282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Специально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организованная служба клиентского сервиса, незамедлительно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реагирует</a:t>
            </a: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обращения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пациентов и входит в приоритетный контроль руководства  </a:t>
            </a:r>
          </a:p>
        </p:txBody>
      </p:sp>
      <p:pic>
        <p:nvPicPr>
          <p:cNvPr id="24" name="Picture 3" descr="\\rackstation.fdoctor.ru\users\_Marketing\ДИЗАЙН\Макеты 2016-2018\Все Макеты 2015-2018\Презентации\галка_Монтажная область 1_Монтажная область 1_Монтажная область 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23" y="6672662"/>
            <a:ext cx="849312" cy="78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71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NIKULINA_S\Desktop\Без имени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7" y="426837"/>
            <a:ext cx="4824535" cy="55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2164" y="1260351"/>
            <a:ext cx="85904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 </a:t>
            </a:r>
            <a:r>
              <a:rPr lang="ru-RU" sz="30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ваших сотрудников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76732" y="4356695"/>
            <a:ext cx="781844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50000"/>
            </a:pP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Удобный </a:t>
            </a:r>
            <a:r>
              <a:rPr lang="ru-RU" sz="18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личный </a:t>
            </a: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кабинет</a:t>
            </a:r>
          </a:p>
          <a:p>
            <a:pPr marL="285750" indent="-285750"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Запись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прием</a:t>
            </a:r>
          </a:p>
          <a:p>
            <a:pPr marL="285750" indent="-285750"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Истории посещений, результаты анализов и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исследований 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Рейтинг врачей и возможность оценить прием</a:t>
            </a:r>
          </a:p>
          <a:p>
            <a:pPr marL="285750" indent="-285750"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хранения медицинских данных,  в том числе из других ЛПУ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24789" y="1972880"/>
            <a:ext cx="84464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50000"/>
            </a:pP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Интеллектуальная электронная очередь</a:t>
            </a:r>
          </a:p>
          <a:p>
            <a:pPr>
              <a:buSzPct val="150000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Технологичная разработка с заданными параметрами, учитывающая систему записи к врачам, экстренных и повторных  пациентов, направления на исследования, а также позволяющая управлять временем ожидания приема.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46300" y="3225621"/>
            <a:ext cx="820891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50000"/>
            </a:pP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Круглосуточный </a:t>
            </a:r>
            <a:r>
              <a:rPr lang="en-US" sz="18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 </a:t>
            </a:r>
            <a:r>
              <a:rPr lang="ru-RU" sz="18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</a:t>
            </a:r>
          </a:p>
          <a:p>
            <a:pPr>
              <a:buSzPct val="150000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Единая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служба записи,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консультаций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обращений пациентов,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работает круглосуточно на базе собственного контакт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центра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2" descr="C:\Users\nikulina_s\Desktop\2_Монтажная область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74" y="3326232"/>
            <a:ext cx="814439" cy="81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nikulina_s\Desktop\3_Монтажная область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52" y="4496054"/>
            <a:ext cx="814439" cy="81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nikulina_s\Desktop\1_Монтажная область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75" y="2130266"/>
            <a:ext cx="850726" cy="85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" y="5737785"/>
            <a:ext cx="10690968" cy="185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19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94171" y="2940337"/>
            <a:ext cx="676875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Запись </a:t>
            </a:r>
            <a:r>
              <a:rPr lang="ru-RU" sz="14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4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прием</a:t>
            </a:r>
            <a:endParaRPr lang="ru-RU" sz="14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3525" lvl="1" fontAlgn="base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Позволяет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быстро записаться на прием, выбрав нужного 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3525" lvl="1" fontAlgn="base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специалиста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ближайшую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поликлинику. </a:t>
            </a:r>
          </a:p>
          <a:p>
            <a:pPr marL="263525" lvl="1" fontAlgn="base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Также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возможна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расширенная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параметрам запись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63525" lvl="1" fontAlgn="base"/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Медкарта </a:t>
            </a:r>
            <a:r>
              <a:rPr lang="ru-RU" sz="14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 </a:t>
            </a:r>
            <a:r>
              <a:rPr lang="ru-RU" sz="14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рукой</a:t>
            </a:r>
            <a:endParaRPr lang="ru-RU" sz="14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3525" lvl="1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Моментальное отображение в приложении истории посещений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результатов исследований, а также анализов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динамикой 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3525" lvl="1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показателей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наглядных графиках.</a:t>
            </a:r>
          </a:p>
          <a:p>
            <a:pPr marL="263525" lvl="1"/>
            <a:endParaRPr lang="ru-RU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fontAlgn="base"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Прием лекарств</a:t>
            </a:r>
            <a:endParaRPr lang="ru-RU" sz="14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3525" lvl="1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назначения лекарств автоматически попадают в приложение и сопровождаются 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push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-уведомлениями. Пациент может скорректировать время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приема и настроить его.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3525" lvl="1"/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Семейный доступ</a:t>
            </a:r>
          </a:p>
          <a:p>
            <a:pPr lvl="0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к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медкартам членов семьи после аутентификации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/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ru-RU" sz="14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sz="14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Оплата </a:t>
            </a:r>
            <a:r>
              <a:rPr lang="ru-RU" sz="14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услуг </a:t>
            </a:r>
          </a:p>
          <a:p>
            <a:pPr lvl="0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оплатить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услуги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или пополнить лицевой счет через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ApplePay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систему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быстрых платежей (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СПБ) или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банковские карты</a:t>
            </a:r>
            <a:r>
              <a:rPr lang="ru-RU" sz="1400" dirty="0"/>
              <a:t> </a:t>
            </a:r>
          </a:p>
          <a:p>
            <a:pPr lvl="0"/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3525" lvl="1"/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Заголовок 3"/>
          <p:cNvSpPr>
            <a:spLocks noGrp="1"/>
          </p:cNvSpPr>
          <p:nvPr>
            <p:ph type="title"/>
          </p:nvPr>
        </p:nvSpPr>
        <p:spPr>
          <a:xfrm>
            <a:off x="600077" y="1188343"/>
            <a:ext cx="8928942" cy="566897"/>
          </a:xfrm>
        </p:spPr>
        <p:txBody>
          <a:bodyPr wrap="square">
            <a:spAutoFit/>
          </a:bodyPr>
          <a:lstStyle/>
          <a:p>
            <a:pPr algn="l" defTabSz="1042872"/>
            <a:r>
              <a:rPr lang="ru-RU" sz="30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Мобильное приложение «Семейный доктор»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50000"/>
          <a:stretch/>
        </p:blipFill>
        <p:spPr>
          <a:xfrm>
            <a:off x="8709663" y="6700978"/>
            <a:ext cx="1741839" cy="57068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/>
          <a:srcRect r="53283"/>
          <a:stretch/>
        </p:blipFill>
        <p:spPr>
          <a:xfrm>
            <a:off x="6859813" y="6700978"/>
            <a:ext cx="1627460" cy="570681"/>
          </a:xfrm>
          <a:prstGeom prst="rect">
            <a:avLst/>
          </a:prstGeom>
        </p:spPr>
      </p:pic>
      <p:pic>
        <p:nvPicPr>
          <p:cNvPr id="19" name="Picture 2" descr="C:\Users\NIKULINA_S\Desktop\Без имени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7" y="426837"/>
            <a:ext cx="4824535" cy="55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nikulina_s\Desktop\ЭКРАН-МП-БУКЛЕТ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722" y="2633632"/>
            <a:ext cx="4190562" cy="419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666180" y="1869514"/>
            <a:ext cx="10065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Мобильное приложение «Семейный доктор - FDOCTOR.ru» – не просто доступ к медицинской карте пациента. Это </a:t>
            </a:r>
            <a:r>
              <a:rPr lang="ru-RU" sz="1600" dirty="0" smtClean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настоящий помощник для пациентов. Только </a:t>
            </a:r>
            <a:r>
              <a:rPr lang="ru-RU" sz="1600" dirty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самое актуальное </a:t>
            </a:r>
            <a:r>
              <a:rPr lang="ru-RU" sz="1600" dirty="0" smtClean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карточках «Важное», </a:t>
            </a:r>
            <a:r>
              <a:rPr lang="ru-RU" sz="1600" dirty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1600" dirty="0" smtClean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аздел </a:t>
            </a:r>
            <a:r>
              <a:rPr lang="ru-RU" sz="1600" dirty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 </a:t>
            </a:r>
            <a:r>
              <a:rPr lang="ru-RU" sz="1600" dirty="0" smtClean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Услуги</a:t>
            </a:r>
            <a:r>
              <a:rPr lang="ru-RU" sz="1600" dirty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r>
              <a:rPr lang="ru-RU" sz="1600" dirty="0" smtClean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быстрым поиском </a:t>
            </a:r>
            <a:r>
              <a:rPr lang="ru-RU" sz="1600" dirty="0" smtClean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600" dirty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другие полезные </a:t>
            </a:r>
            <a:r>
              <a:rPr lang="ru-RU" sz="1600" dirty="0" smtClean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сервисы </a:t>
            </a:r>
            <a:endParaRPr lang="ru-RU" sz="1600" dirty="0">
              <a:solidFill>
                <a:srgbClr val="00A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3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522214" y="1413534"/>
            <a:ext cx="8928942" cy="5668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104213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042872"/>
            <a:r>
              <a:rPr lang="ru-RU" sz="30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Электронная регистратура</a:t>
            </a:r>
            <a:endParaRPr lang="ru-RU" sz="30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 descr="C:\Users\NIKULINA_S\Desktop\Без имени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7" y="426837"/>
            <a:ext cx="4824535" cy="55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nikulina_s\Desktop\эр_Монтажная область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373" y="681255"/>
            <a:ext cx="5417968" cy="640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nikulina_s\Desktop\впвпpng_Монтажная область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6" y="5576376"/>
            <a:ext cx="1187824" cy="75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2164" y="2344270"/>
            <a:ext cx="5893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сервиса пациенты могут:</a:t>
            </a:r>
          </a:p>
        </p:txBody>
      </p:sp>
      <p:pic>
        <p:nvPicPr>
          <p:cNvPr id="7" name="Picture 4" descr="C:\Users\nikulina_s\Desktop\555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88" y="4446871"/>
            <a:ext cx="653959" cy="65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10916" y="4411349"/>
            <a:ext cx="37355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использовать смартфон вместо 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бейджа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открытия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дверей </a:t>
            </a:r>
            <a:b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поликлиниках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10916" y="5582736"/>
            <a:ext cx="285046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зарегистрироваться у кабинета 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врача и получать уведомление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приглашении на прием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37290"/>
            <a:ext cx="10717213" cy="66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315796" y="6898461"/>
            <a:ext cx="88554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00B0F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Сервис доступен в новой версии мобильного приложения для </a:t>
            </a:r>
            <a:r>
              <a:rPr lang="en-US" sz="1600" dirty="0" smtClean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iOS</a:t>
            </a:r>
            <a:endParaRPr lang="ru-RU" sz="1600" dirty="0">
              <a:solidFill>
                <a:schemeClr val="l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82966" y="6804967"/>
            <a:ext cx="562831" cy="5628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6180" y="6935312"/>
            <a:ext cx="6539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 smtClean="0">
                <a:solidFill>
                  <a:srgbClr val="00A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</a:t>
            </a:r>
            <a:endParaRPr lang="ru-RU" sz="1400" b="1" dirty="0">
              <a:solidFill>
                <a:srgbClr val="00A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Picture 6" descr="C:\Users\nikulina_s\Desktop\55_Монтажная область 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915" y="1031581"/>
            <a:ext cx="2107668" cy="133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62614" y="3207444"/>
            <a:ext cx="37355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быстро получить электронный пропуск</a:t>
            </a:r>
            <a:b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сразу пройти на прием к врачу, не обращаясь в регистратуру</a:t>
            </a:r>
          </a:p>
        </p:txBody>
      </p:sp>
      <p:pic>
        <p:nvPicPr>
          <p:cNvPr id="18" name="Picture 2" descr="\\rackstation.fdoctor.ru\users\_Marketing\ДИЗАЙН\Макеты 2016-2018\Все Макеты 2015-2018\Презентации\картинки\часы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85" y="3264778"/>
            <a:ext cx="649616" cy="64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08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459760" y="1276868"/>
            <a:ext cx="9233167" cy="689269"/>
          </a:xfrm>
          <a:prstGeom prst="rect">
            <a:avLst/>
          </a:prstGeom>
        </p:spPr>
        <p:txBody>
          <a:bodyPr vert="horz" lIns="102034" tIns="51018" rIns="102034" bIns="51018" rtlCol="0" anchor="ctr">
            <a:noAutofit/>
          </a:bodyPr>
          <a:lstStyle>
            <a:lvl1pPr algn="ctr" defTabSz="104213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159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Программы годового </a:t>
            </a:r>
            <a:r>
              <a:rPr lang="ru-RU" sz="2159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прикрепления</a:t>
            </a:r>
            <a:endParaRPr lang="ru-RU" sz="2159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35" y="3473949"/>
            <a:ext cx="5437165" cy="408731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67549" y="1992622"/>
            <a:ext cx="9456133" cy="1195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годовые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программы включены консультации врачей, лабораторные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исследования,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диагностика,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лечебные манипуляции, стоматология, выезд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врача на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дом, медицинская документация, </a:t>
            </a:r>
            <a:r>
              <a:rPr lang="ru-RU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профосмотры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дополнительные преимущества.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Программы действуют 12 месяцев с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выбранной Вами даты в любой поликлинике сети. Объем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диагностики зависит от выбранной версии программы.</a:t>
            </a:r>
          </a:p>
          <a:p>
            <a:pPr fontAlgn="base"/>
            <a:endParaRPr lang="ru-RU" sz="1566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7">
            <a:off x="9311018" y="6323756"/>
            <a:ext cx="258689" cy="255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6893" y="3268349"/>
            <a:ext cx="47393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Персона </a:t>
            </a:r>
            <a:r>
              <a:rPr lang="ru-RU" sz="1400" dirty="0" err="1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Оптима</a:t>
            </a:r>
            <a:r>
              <a:rPr lang="ru-RU" sz="14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позволяет получить всю необходимую поликлиническую помощь : расширенные анализы- пятикратно, инструментальную диагностику , лечебные манипуляции и процедуры. </a:t>
            </a:r>
          </a:p>
          <a:p>
            <a:r>
              <a:rPr lang="ru-RU" sz="14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Персона Максимум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программа включает в себя максимальный объем медицинских процедур. Многие услуги в этой программе включены без ограничений. </a:t>
            </a:r>
          </a:p>
          <a:p>
            <a:endParaRPr lang="ru-RU" sz="1600" dirty="0"/>
          </a:p>
        </p:txBody>
      </p:sp>
      <p:pic>
        <p:nvPicPr>
          <p:cNvPr id="9" name="Picture 2" descr="C:\Users\NIKULINA_S\Desktop\Без имени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7" y="426837"/>
            <a:ext cx="4824535" cy="55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86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4732</TotalTime>
  <Words>657</Words>
  <Application>Microsoft Office PowerPoint</Application>
  <PresentationFormat>Произвольный</PresentationFormat>
  <Paragraphs>109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FreeSetLightCTT</vt:lpstr>
      <vt:lpstr>Tahoma</vt:lpstr>
      <vt:lpstr>Wingdings</vt:lpstr>
      <vt:lpstr>Тема Office</vt:lpstr>
      <vt:lpstr>Презентация PowerPoint</vt:lpstr>
      <vt:lpstr>Презентация PowerPoint</vt:lpstr>
      <vt:lpstr>Поликлиники и специализированные центры</vt:lpstr>
      <vt:lpstr>Презентация PowerPoint</vt:lpstr>
      <vt:lpstr>Презентация PowerPoint</vt:lpstr>
      <vt:lpstr>Презентация PowerPoint</vt:lpstr>
      <vt:lpstr>Мобильное приложение «Семейный доктор»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Субханкулова Ольга Петровна</dc:creator>
  <cp:lastModifiedBy>ПРОН-М</cp:lastModifiedBy>
  <cp:revision>258</cp:revision>
  <cp:lastPrinted>2018-12-06T15:05:54Z</cp:lastPrinted>
  <dcterms:created xsi:type="dcterms:W3CDTF">2018-04-02T08:47:37Z</dcterms:created>
  <dcterms:modified xsi:type="dcterms:W3CDTF">2022-04-22T09:52:37Z</dcterms:modified>
</cp:coreProperties>
</file>